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6" r:id="rId2"/>
    <p:sldId id="308" r:id="rId3"/>
    <p:sldId id="296" r:id="rId4"/>
    <p:sldId id="317" r:id="rId5"/>
    <p:sldId id="318" r:id="rId6"/>
    <p:sldId id="319" r:id="rId7"/>
    <p:sldId id="305" r:id="rId8"/>
    <p:sldId id="297" r:id="rId9"/>
    <p:sldId id="320" r:id="rId10"/>
    <p:sldId id="321" r:id="rId11"/>
    <p:sldId id="322" r:id="rId12"/>
    <p:sldId id="323" r:id="rId13"/>
    <p:sldId id="306" r:id="rId14"/>
    <p:sldId id="316"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0053" autoAdjust="0"/>
  </p:normalViewPr>
  <p:slideViewPr>
    <p:cSldViewPr>
      <p:cViewPr varScale="1">
        <p:scale>
          <a:sx n="65" d="100"/>
          <a:sy n="65" d="100"/>
        </p:scale>
        <p:origin x="153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https://upload.wikimedia.org/wikipedia/ar/thumb/e/e9/%D8%B4%D8%B9%D8%A7%D8%B1_%D8%AC%D8%A7%D9%85%D8%B9%D8%A9_%D8%A8%D9%86%D9%87%D8%A7.png/1280px-%D8%B4%D8%B9%D8%A7%D8%B1_%D8%AC%D8%A7%D9%85%D8%B9%D8%A9_%D8%A8%D9%86%D9%87%D8%A7.png"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لا إله إلا الله\Desktop\collection\new\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9993"/>
            <a:ext cx="9144000" cy="684800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3810000" y="1371600"/>
            <a:ext cx="3200400" cy="1200329"/>
          </a:xfrm>
          <a:prstGeom prst="rect">
            <a:avLst/>
          </a:prstGeom>
          <a:noFill/>
        </p:spPr>
        <p:txBody>
          <a:bodyPr wrap="square" rtlCol="1">
            <a:spAutoFit/>
          </a:bodyPr>
          <a:lstStyle/>
          <a:p>
            <a:pPr algn="ctr"/>
            <a:r>
              <a:rPr lang="ar-EG" dirty="0">
                <a:solidFill>
                  <a:schemeClr val="bg1"/>
                </a:solidFill>
                <a:effectLst>
                  <a:outerShdw blurRad="38100" dist="38100" dir="2700000" algn="tl">
                    <a:srgbClr val="000000">
                      <a:alpha val="43137"/>
                    </a:srgbClr>
                  </a:outerShdw>
                </a:effectLst>
                <a:cs typeface="PT Bold Dusky" panose="02010400000000000000" pitchFamily="2" charset="-78"/>
              </a:rPr>
              <a:t>كلية التربية الرياضية </a:t>
            </a:r>
          </a:p>
          <a:p>
            <a:pPr algn="ctr"/>
            <a:r>
              <a:rPr lang="ar-EG" dirty="0">
                <a:solidFill>
                  <a:schemeClr val="bg1"/>
                </a:solidFill>
                <a:effectLst>
                  <a:outerShdw blurRad="38100" dist="38100" dir="2700000" algn="tl">
                    <a:srgbClr val="000000">
                      <a:alpha val="43137"/>
                    </a:srgbClr>
                  </a:outerShdw>
                </a:effectLst>
                <a:cs typeface="PT Bold Dusky" panose="02010400000000000000" pitchFamily="2" charset="-78"/>
              </a:rPr>
              <a:t>قسم نظريات وتطبيقات الرياضات الجماعية ورياضات المضرب</a:t>
            </a:r>
          </a:p>
          <a:p>
            <a:pPr algn="ctr"/>
            <a:endParaRPr lang="ar-EG" dirty="0"/>
          </a:p>
        </p:txBody>
      </p:sp>
      <p:pic>
        <p:nvPicPr>
          <p:cNvPr id="4" name="Picture 3">
            <a:extLst>
              <a:ext uri="{FF2B5EF4-FFF2-40B4-BE49-F238E27FC236}">
                <a16:creationId xmlns:a16="http://schemas.microsoft.com/office/drawing/2014/main" id="{B3698665-C0C8-423A-8B09-3F2D5B47A5C5}"/>
              </a:ext>
            </a:extLst>
          </p:cNvPr>
          <p:cNvPicPr/>
          <p:nvPr/>
        </p:nvPicPr>
        <p:blipFill>
          <a:blip r:embed="rId3" r:link="rId4" cstate="print">
            <a:extLst>
              <a:ext uri="{28A0092B-C50C-407E-A947-70E740481C1C}">
                <a14:useLocalDpi xmlns:a14="http://schemas.microsoft.com/office/drawing/2010/main" val="0"/>
              </a:ext>
            </a:extLst>
          </a:blip>
          <a:srcRect/>
          <a:stretch>
            <a:fillRect/>
          </a:stretch>
        </p:blipFill>
        <p:spPr bwMode="auto">
          <a:xfrm>
            <a:off x="4572000" y="314559"/>
            <a:ext cx="1952625" cy="904875"/>
          </a:xfrm>
          <a:prstGeom prst="rect">
            <a:avLst/>
          </a:prstGeom>
          <a:noFill/>
        </p:spPr>
      </p:pic>
      <p:sp>
        <p:nvSpPr>
          <p:cNvPr id="6" name="TextBox 5">
            <a:extLst>
              <a:ext uri="{FF2B5EF4-FFF2-40B4-BE49-F238E27FC236}">
                <a16:creationId xmlns:a16="http://schemas.microsoft.com/office/drawing/2014/main" id="{AEA3CA56-9FC8-4CD0-B49B-E827A66DDDC7}"/>
              </a:ext>
            </a:extLst>
          </p:cNvPr>
          <p:cNvSpPr txBox="1"/>
          <p:nvPr/>
        </p:nvSpPr>
        <p:spPr>
          <a:xfrm>
            <a:off x="1143000" y="2585957"/>
            <a:ext cx="5384083" cy="3416320"/>
          </a:xfrm>
          <a:prstGeom prst="rect">
            <a:avLst/>
          </a:prstGeom>
          <a:noFill/>
        </p:spPr>
        <p:txBody>
          <a:bodyPr wrap="square" rtlCol="1">
            <a:spAutoFit/>
          </a:bodyPr>
          <a:lstStyle/>
          <a:p>
            <a:pPr algn="ctr"/>
            <a:r>
              <a:rPr lang="ar-EG" sz="3600" dirty="0">
                <a:solidFill>
                  <a:schemeClr val="bg1"/>
                </a:solidFill>
                <a:effectLst>
                  <a:outerShdw blurRad="38100" dist="38100" dir="2700000" algn="tl">
                    <a:srgbClr val="000000">
                      <a:alpha val="43137"/>
                    </a:srgbClr>
                  </a:outerShdw>
                </a:effectLst>
                <a:cs typeface="PT Bold Dusky" panose="02010400000000000000" pitchFamily="2" charset="-78"/>
              </a:rPr>
              <a:t>مقرر كرة القدم (2)</a:t>
            </a:r>
          </a:p>
          <a:p>
            <a:pPr algn="ctr"/>
            <a:endParaRPr lang="ar-EG" sz="3600" dirty="0">
              <a:solidFill>
                <a:schemeClr val="bg1"/>
              </a:solidFill>
              <a:effectLst>
                <a:outerShdw blurRad="38100" dist="38100" dir="2700000" algn="tl">
                  <a:srgbClr val="000000">
                    <a:alpha val="43137"/>
                  </a:srgbClr>
                </a:outerShdw>
              </a:effectLst>
              <a:cs typeface="PT Bold Dusky" panose="02010400000000000000" pitchFamily="2" charset="-78"/>
            </a:endParaRPr>
          </a:p>
          <a:p>
            <a:pPr algn="ctr"/>
            <a:r>
              <a:rPr lang="ar-EG" sz="3600" dirty="0">
                <a:effectLst>
                  <a:outerShdw blurRad="38100" dist="38100" dir="2700000" algn="tl">
                    <a:srgbClr val="000000">
                      <a:alpha val="43137"/>
                    </a:srgbClr>
                  </a:outerShdw>
                </a:effectLst>
                <a:cs typeface="PT Bold Dusky" panose="02010400000000000000" pitchFamily="2" charset="-78"/>
              </a:rPr>
              <a:t>لطلاب الفرقة الثانية</a:t>
            </a:r>
          </a:p>
          <a:p>
            <a:pPr algn="ctr"/>
            <a:endParaRPr lang="ar-EG" sz="3600" dirty="0">
              <a:solidFill>
                <a:schemeClr val="bg1"/>
              </a:solidFill>
              <a:effectLst>
                <a:outerShdw blurRad="38100" dist="38100" dir="2700000" algn="tl">
                  <a:srgbClr val="000000">
                    <a:alpha val="43137"/>
                  </a:srgbClr>
                </a:outerShdw>
              </a:effectLst>
              <a:cs typeface="PT Bold Dusky" panose="02010400000000000000" pitchFamily="2" charset="-78"/>
            </a:endParaRPr>
          </a:p>
          <a:p>
            <a:pPr algn="ctr"/>
            <a:r>
              <a:rPr lang="ar-EG" sz="3600" dirty="0">
                <a:solidFill>
                  <a:schemeClr val="accent5"/>
                </a:solidFill>
                <a:effectLst>
                  <a:outerShdw blurRad="38100" dist="38100" dir="2700000" algn="tl">
                    <a:srgbClr val="000000">
                      <a:alpha val="43137"/>
                    </a:srgbClr>
                  </a:outerShdw>
                </a:effectLst>
                <a:cs typeface="PT Bold Dusky" panose="02010400000000000000" pitchFamily="2" charset="-78"/>
              </a:rPr>
              <a:t>إعداد </a:t>
            </a:r>
          </a:p>
          <a:p>
            <a:pPr algn="ctr"/>
            <a:r>
              <a:rPr lang="ar-EG" sz="3600" dirty="0">
                <a:solidFill>
                  <a:schemeClr val="accent5"/>
                </a:solidFill>
                <a:effectLst>
                  <a:outerShdw blurRad="38100" dist="38100" dir="2700000" algn="tl">
                    <a:srgbClr val="000000">
                      <a:alpha val="43137"/>
                    </a:srgbClr>
                  </a:outerShdw>
                </a:effectLst>
                <a:cs typeface="PT Bold Dusky" panose="02010400000000000000" pitchFamily="2" charset="-78"/>
              </a:rPr>
              <a:t>شعبة كرة القدم</a:t>
            </a:r>
          </a:p>
        </p:txBody>
      </p:sp>
    </p:spTree>
    <p:extLst>
      <p:ext uri="{BB962C8B-B14F-4D97-AF65-F5344CB8AC3E}">
        <p14:creationId xmlns:p14="http://schemas.microsoft.com/office/powerpoint/2010/main" val="40475866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لا إله إلا الله\Desktop\collection\new\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9993"/>
            <a:ext cx="9144000" cy="684800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762000" y="914400"/>
            <a:ext cx="5856514" cy="5262979"/>
          </a:xfrm>
          <a:prstGeom prst="rect">
            <a:avLst/>
          </a:prstGeom>
          <a:noFill/>
        </p:spPr>
        <p:txBody>
          <a:bodyPr wrap="square" rtlCol="1">
            <a:spAutoFit/>
          </a:bodyPr>
          <a:lstStyle/>
          <a:p>
            <a:pPr algn="just" rtl="1"/>
            <a:r>
              <a:rPr lang="ar-EG" sz="2400" b="1" dirty="0"/>
              <a:t>نماذج لتمرينات هذه الطريقة:</a:t>
            </a:r>
            <a:endParaRPr lang="en-US" sz="2400" dirty="0"/>
          </a:p>
          <a:p>
            <a:pPr lvl="0" algn="just" rtl="1"/>
            <a:r>
              <a:rPr lang="ar-EG" sz="2600" dirty="0"/>
              <a:t>- يجلس لاعبان أحدهما أمام الآخر ومعهما كرة يقف لاعب ويقوم بتمرير الكرة إلى اللاعب الآخر ويجلس ثانية.</a:t>
            </a:r>
            <a:endParaRPr lang="en-US" sz="2600" dirty="0"/>
          </a:p>
          <a:p>
            <a:pPr lvl="0" algn="just" rtl="1"/>
            <a:r>
              <a:rPr lang="ar-EG" sz="2600" dirty="0"/>
              <a:t>- يرمى اللاعب الكرة عالية فوق حاجز ثم يثب فوق الحاجز ويصوب الكرة نحو الهدف بعد ارتدادها من الأرض.</a:t>
            </a:r>
            <a:endParaRPr lang="en-US" sz="2600" dirty="0"/>
          </a:p>
          <a:p>
            <a:pPr lvl="0" algn="just" rtl="1"/>
            <a:r>
              <a:rPr lang="ar-EG" sz="2600" dirty="0"/>
              <a:t>- مجموعتان من اللاعبين يلعب (أ) الكرة إلى (ب) ويجرى فى اتجاه الكرة ليأخذ مكانه فى نهاية القاطرة (ب) ويقوم (ب) بلعب الكرة والجرى.</a:t>
            </a:r>
            <a:endParaRPr lang="en-US" sz="2600" dirty="0"/>
          </a:p>
          <a:p>
            <a:pPr lvl="0" algn="just" rtl="1"/>
            <a:r>
              <a:rPr lang="ar-EG" sz="2600" dirty="0"/>
              <a:t>- يجرى اللاعب بالكرة ثم يمررها قطرية إلى اللاعب زميله ثم يقوم بعمل دحرجة أمامية ويقوم ليلحق بالكرة الممررة آلية من زميله ثم يجرى بها.</a:t>
            </a:r>
            <a:endParaRPr lang="en-US" sz="2600" dirty="0"/>
          </a:p>
        </p:txBody>
      </p:sp>
    </p:spTree>
    <p:extLst>
      <p:ext uri="{BB962C8B-B14F-4D97-AF65-F5344CB8AC3E}">
        <p14:creationId xmlns:p14="http://schemas.microsoft.com/office/powerpoint/2010/main" val="2126499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لا إله إلا الله\Desktop\collection\new\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9993"/>
            <a:ext cx="9144000" cy="684800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762000" y="914400"/>
            <a:ext cx="5856514" cy="5632311"/>
          </a:xfrm>
          <a:prstGeom prst="rect">
            <a:avLst/>
          </a:prstGeom>
          <a:noFill/>
        </p:spPr>
        <p:txBody>
          <a:bodyPr wrap="square" rtlCol="1">
            <a:spAutoFit/>
          </a:bodyPr>
          <a:lstStyle/>
          <a:p>
            <a:pPr algn="just" rtl="1"/>
            <a:r>
              <a:rPr lang="ar-EG" sz="2400" b="1" dirty="0"/>
              <a:t>نماذج لتمرينات هذه الطريقة:</a:t>
            </a:r>
            <a:endParaRPr lang="en-US" sz="2400" dirty="0"/>
          </a:p>
          <a:p>
            <a:pPr lvl="0" algn="just" rtl="1"/>
            <a:r>
              <a:rPr lang="ar-EG" sz="2400" dirty="0"/>
              <a:t>- مجموعتان (أ) و (ب) جالستان بينهما 25م يرمى اللاعب الأول من (أ) الكرة عالية أماماً ويقوم </a:t>
            </a:r>
            <a:r>
              <a:rPr lang="ar-EG" sz="2400" dirty="0" err="1"/>
              <a:t>ليجرى</a:t>
            </a:r>
            <a:r>
              <a:rPr lang="ar-EG" sz="2400" dirty="0"/>
              <a:t> وفى نفس الوقت يقوم اللاعب الأول (ب) بالجرى ليمرر الكرة التى رماها (أ) قبل أن تلمس الأرض إلى (أ) ويقوم (أ) بتمريرها أرضياً إلى (ب) وهكذا0</a:t>
            </a:r>
            <a:endParaRPr lang="en-US" sz="2400" dirty="0"/>
          </a:p>
          <a:p>
            <a:pPr lvl="0" algn="just" rtl="1"/>
            <a:r>
              <a:rPr lang="ar-EG" sz="2400" dirty="0"/>
              <a:t>- مجموعتان (أ) و (ب)0 يمرر (أ) الكرة إلى (ب) من تحت الحاجز ويجرى </a:t>
            </a:r>
            <a:r>
              <a:rPr lang="ar-EG" sz="2400" dirty="0" err="1"/>
              <a:t>زجزاجاً</a:t>
            </a:r>
            <a:r>
              <a:rPr lang="ar-EG" sz="2400" dirty="0"/>
              <a:t> بين الأعلام ليقف فى نهاية المجموعة (ب) يمرر (ب) الكرة إلى (أ) </a:t>
            </a:r>
          </a:p>
          <a:p>
            <a:pPr lvl="0" algn="just" rtl="1"/>
            <a:r>
              <a:rPr lang="ar-EG" sz="2400" dirty="0"/>
              <a:t>- يمرر (أ) الكرة إلى (ب) ويجرى ليثب فوق الحاجز ويقف مكان (ب) فى نهاية القاطرة0</a:t>
            </a:r>
            <a:endParaRPr lang="en-US" sz="2400" dirty="0"/>
          </a:p>
          <a:p>
            <a:pPr lvl="0" algn="just" rtl="1"/>
            <a:r>
              <a:rPr lang="ar-EG" sz="2400" dirty="0"/>
              <a:t>- ثلاث مجاميع (أ)، (ب)، (جـ) يقوم اللاعب (أ) بضرب الكرة بالرأس لتسقط بعد الحاجز يثب (أ) فوق الحاجز ويمررها عالية إلى (ب) بعد ارتدادها من الأرض0 يقوم (ب) بنفس التمرين ويمرر إلى (جـ) وهكذا0</a:t>
            </a:r>
            <a:endParaRPr lang="en-US" sz="2400" dirty="0"/>
          </a:p>
        </p:txBody>
      </p:sp>
    </p:spTree>
    <p:extLst>
      <p:ext uri="{BB962C8B-B14F-4D97-AF65-F5344CB8AC3E}">
        <p14:creationId xmlns:p14="http://schemas.microsoft.com/office/powerpoint/2010/main" val="3005906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لا إله إلا الله\Desktop\collection\new\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9993"/>
            <a:ext cx="9144000" cy="684800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762000" y="914400"/>
            <a:ext cx="5856514" cy="5262979"/>
          </a:xfrm>
          <a:prstGeom prst="rect">
            <a:avLst/>
          </a:prstGeom>
          <a:noFill/>
        </p:spPr>
        <p:txBody>
          <a:bodyPr wrap="square" rtlCol="1">
            <a:spAutoFit/>
          </a:bodyPr>
          <a:lstStyle/>
          <a:p>
            <a:pPr algn="just" rtl="1"/>
            <a:r>
              <a:rPr lang="ar-EG" sz="2400" b="1" dirty="0"/>
              <a:t>نماذج لتمرينات هذه الطريقة:</a:t>
            </a:r>
            <a:endParaRPr lang="en-US" sz="2400" dirty="0"/>
          </a:p>
          <a:p>
            <a:pPr lvl="0" algn="just" rtl="1"/>
            <a:r>
              <a:rPr lang="ar-EG" sz="2400" dirty="0"/>
              <a:t>- يلعب (أ) الكرة عالية ثم يثب فوق (ب) ويلعب الكرة المرتدة.</a:t>
            </a:r>
            <a:endParaRPr lang="en-US" sz="2400" dirty="0"/>
          </a:p>
          <a:p>
            <a:pPr lvl="0" algn="just" rtl="1"/>
            <a:r>
              <a:rPr lang="ar-EG" sz="2400" dirty="0"/>
              <a:t>- يرمى اللاعب الكرة عالية وهو راقد أو جالس ثم يقف </a:t>
            </a:r>
            <a:r>
              <a:rPr lang="ar-EG" sz="2400" dirty="0" err="1"/>
              <a:t>لينططها</a:t>
            </a:r>
            <a:r>
              <a:rPr lang="ar-EG" sz="2400" dirty="0"/>
              <a:t> برجله أو برأسه.</a:t>
            </a:r>
            <a:endParaRPr lang="en-US" sz="2400" dirty="0"/>
          </a:p>
          <a:p>
            <a:pPr lvl="0" algn="just" rtl="1"/>
            <a:r>
              <a:rPr lang="ar-EG" sz="2400" dirty="0"/>
              <a:t>- يجلس لاعبان متقابلان ويتبادلان الوقوف للعب الكرة بالقدم أو الرأس يمكن أن يؤدى التمرين من الرقود أو الانبطاح.</a:t>
            </a:r>
            <a:endParaRPr lang="en-US" sz="2400" dirty="0"/>
          </a:p>
          <a:p>
            <a:pPr lvl="0" algn="just" rtl="1"/>
            <a:r>
              <a:rPr lang="ar-EG" sz="2400" dirty="0"/>
              <a:t>- يضرب اللاعب الكرة لتسقط أمامه ثم يلف حول علم ثم يقوم بتصويب الكرة بعد ارتدادها من الأرض على المرمى.</a:t>
            </a:r>
            <a:endParaRPr lang="en-US" sz="2400" dirty="0"/>
          </a:p>
          <a:p>
            <a:pPr lvl="0" algn="just" rtl="1"/>
            <a:r>
              <a:rPr lang="ar-EG" sz="2400" dirty="0"/>
              <a:t>- يرمى اللاعب الكرة بيديه من فوق رأسه وهو جالس ثم يقف ويلف حول نفسه ليسدد الكرة نحو المرمى.</a:t>
            </a:r>
            <a:endParaRPr lang="en-US" sz="2400" dirty="0"/>
          </a:p>
          <a:p>
            <a:pPr lvl="0" algn="just" rtl="1"/>
            <a:r>
              <a:rPr lang="ar-EG" sz="2400" dirty="0"/>
              <a:t>- يتبادل اللاعبان ضرب الكرة بالرأس بينهما من وضع الإقعاء.</a:t>
            </a:r>
            <a:endParaRPr lang="en-US" sz="2400" dirty="0"/>
          </a:p>
        </p:txBody>
      </p:sp>
    </p:spTree>
    <p:extLst>
      <p:ext uri="{BB962C8B-B14F-4D97-AF65-F5344CB8AC3E}">
        <p14:creationId xmlns:p14="http://schemas.microsoft.com/office/powerpoint/2010/main" val="6530545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لا إله إلا الله\Desktop\collection\new\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9993"/>
            <a:ext cx="9144000" cy="6848007"/>
          </a:xfrm>
          <a:prstGeom prst="rect">
            <a:avLst/>
          </a:prstGeom>
          <a:noFill/>
          <a:extLst>
            <a:ext uri="{909E8E84-426E-40DD-AFC4-6F175D3DCCD1}">
              <a14:hiddenFill xmlns:a14="http://schemas.microsoft.com/office/drawing/2010/main">
                <a:solidFill>
                  <a:srgbClr val="FFFFFF"/>
                </a:solidFill>
              </a14:hiddenFill>
            </a:ext>
          </a:extLst>
        </p:spPr>
      </p:pic>
      <p:pic>
        <p:nvPicPr>
          <p:cNvPr id="15362" name="Picture 2" descr="C:\Users\لا إله إلا الله\Desktop\3292d1592959391e542dc57204a8b2a0.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295633"/>
            <a:ext cx="4772025" cy="4276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59302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لا إله إلا الله\Desktop\collection\new\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9993"/>
            <a:ext cx="9144000" cy="684800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609600" y="2967335"/>
            <a:ext cx="5856514" cy="923330"/>
          </a:xfrm>
          <a:prstGeom prst="rect">
            <a:avLst/>
          </a:prstGeom>
          <a:noFill/>
        </p:spPr>
        <p:txBody>
          <a:bodyPr wrap="square" rtlCol="1">
            <a:spAutoFit/>
          </a:bodyPr>
          <a:lstStyle/>
          <a:p>
            <a:pPr algn="r" rtl="1"/>
            <a:r>
              <a:rPr lang="ar-EG" sz="5400" b="1" dirty="0"/>
              <a:t>انتهت المحاضرة الثانية</a:t>
            </a:r>
            <a:endParaRPr lang="en-US" sz="4800" dirty="0"/>
          </a:p>
        </p:txBody>
      </p:sp>
    </p:spTree>
    <p:extLst>
      <p:ext uri="{BB962C8B-B14F-4D97-AF65-F5344CB8AC3E}">
        <p14:creationId xmlns:p14="http://schemas.microsoft.com/office/powerpoint/2010/main" val="19009587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لا إله إلا الله\Desktop\collection\new\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9993"/>
            <a:ext cx="9144000" cy="684800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219200" y="2971800"/>
            <a:ext cx="5257800" cy="2215991"/>
          </a:xfrm>
          <a:prstGeom prst="rect">
            <a:avLst/>
          </a:prstGeom>
          <a:noFill/>
        </p:spPr>
        <p:txBody>
          <a:bodyPr wrap="square" rtlCol="1">
            <a:spAutoFit/>
          </a:bodyPr>
          <a:lstStyle/>
          <a:p>
            <a:pPr algn="ctr"/>
            <a:r>
              <a:rPr lang="ar-EG" sz="4800" dirty="0">
                <a:solidFill>
                  <a:schemeClr val="bg1"/>
                </a:solidFill>
                <a:effectLst>
                  <a:outerShdw blurRad="38100" dist="38100" dir="2700000" algn="tl">
                    <a:srgbClr val="000000">
                      <a:alpha val="43137"/>
                    </a:srgbClr>
                  </a:outerShdw>
                </a:effectLst>
                <a:cs typeface="PT Bold Dusky" panose="02010400000000000000" pitchFamily="2" charset="-78"/>
              </a:rPr>
              <a:t>المحاضرة الثانية</a:t>
            </a:r>
            <a:endParaRPr lang="en-US" sz="4800" dirty="0">
              <a:solidFill>
                <a:schemeClr val="bg1"/>
              </a:solidFill>
              <a:effectLst>
                <a:outerShdw blurRad="38100" dist="38100" dir="2700000" algn="tl">
                  <a:srgbClr val="000000">
                    <a:alpha val="43137"/>
                  </a:srgbClr>
                </a:outerShdw>
              </a:effectLst>
              <a:cs typeface="PT Bold Dusky" panose="02010400000000000000" pitchFamily="2" charset="-78"/>
            </a:endParaRPr>
          </a:p>
          <a:p>
            <a:pPr algn="ctr"/>
            <a:r>
              <a:rPr lang="ar-EG" sz="3600" dirty="0">
                <a:solidFill>
                  <a:schemeClr val="bg1"/>
                </a:solidFill>
                <a:effectLst>
                  <a:outerShdw blurRad="38100" dist="38100" dir="2700000" algn="tl">
                    <a:srgbClr val="000000">
                      <a:alpha val="43137"/>
                    </a:srgbClr>
                  </a:outerShdw>
                </a:effectLst>
                <a:cs typeface="PT Bold Dusky" panose="02010400000000000000" pitchFamily="2" charset="-78"/>
              </a:rPr>
              <a:t>طرق التدريب على المهارات الأساسية</a:t>
            </a:r>
          </a:p>
          <a:p>
            <a:pPr algn="ctr"/>
            <a:endParaRPr lang="ar-EG" dirty="0"/>
          </a:p>
        </p:txBody>
      </p:sp>
    </p:spTree>
    <p:extLst>
      <p:ext uri="{BB962C8B-B14F-4D97-AF65-F5344CB8AC3E}">
        <p14:creationId xmlns:p14="http://schemas.microsoft.com/office/powerpoint/2010/main" val="3584450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لا إله إلا الله\Desktop\collection\new\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9993"/>
            <a:ext cx="9144000" cy="684800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762000" y="914400"/>
            <a:ext cx="5856514" cy="4832092"/>
          </a:xfrm>
          <a:prstGeom prst="rect">
            <a:avLst/>
          </a:prstGeom>
          <a:noFill/>
        </p:spPr>
        <p:txBody>
          <a:bodyPr wrap="square" rtlCol="1">
            <a:spAutoFit/>
          </a:bodyPr>
          <a:lstStyle/>
          <a:p>
            <a:pPr algn="r" rtl="1"/>
            <a:r>
              <a:rPr lang="ar-EG" sz="3200" b="1" dirty="0"/>
              <a:t>ثالثاً: التمرينات بأكثر من كرة:</a:t>
            </a:r>
            <a:endParaRPr lang="en-US" sz="3200" dirty="0"/>
          </a:p>
          <a:p>
            <a:pPr algn="just" rtl="1"/>
            <a:r>
              <a:rPr lang="ar-EG" sz="3200" b="1" dirty="0"/>
              <a:t>	</a:t>
            </a:r>
            <a:r>
              <a:rPr lang="ar-EG" sz="3600" dirty="0"/>
              <a:t>هذه الطريقة لها طابع خاص فى تعليم المهارات الأساسية. وفى هذه الطريقة يعطى تمرين يؤدى بأكثر من كرة واحدة وتستدعى هذه الطريقة من اللاعب تحكماً، ودقة وتكاملاً فى أداء المهارات الأساسية. وتتميز هذه الطريقة بالآتى:</a:t>
            </a:r>
            <a:endParaRPr lang="en-US" sz="3600" dirty="0"/>
          </a:p>
          <a:p>
            <a:pPr lvl="0" algn="r" rtl="1"/>
            <a:r>
              <a:rPr lang="ar-EG" sz="2400" dirty="0"/>
              <a:t> </a:t>
            </a:r>
            <a:endParaRPr lang="en-US" sz="2400" dirty="0"/>
          </a:p>
        </p:txBody>
      </p:sp>
      <p:sp>
        <p:nvSpPr>
          <p:cNvPr id="2" name="TextBox 1"/>
          <p:cNvSpPr txBox="1"/>
          <p:nvPr/>
        </p:nvSpPr>
        <p:spPr>
          <a:xfrm>
            <a:off x="1393371" y="308428"/>
            <a:ext cx="4735286" cy="800219"/>
          </a:xfrm>
          <a:prstGeom prst="rect">
            <a:avLst/>
          </a:prstGeom>
          <a:noFill/>
        </p:spPr>
        <p:txBody>
          <a:bodyPr wrap="square" rtlCol="1">
            <a:spAutoFit/>
          </a:bodyPr>
          <a:lstStyle/>
          <a:p>
            <a:r>
              <a:rPr lang="ar-EG" sz="2800" b="1" dirty="0"/>
              <a:t>طرق التدريب على المهارات الأساسية</a:t>
            </a:r>
            <a:endParaRPr lang="en-US" sz="2800" dirty="0"/>
          </a:p>
          <a:p>
            <a:endParaRPr lang="ar-EG" dirty="0"/>
          </a:p>
        </p:txBody>
      </p:sp>
    </p:spTree>
    <p:extLst>
      <p:ext uri="{BB962C8B-B14F-4D97-AF65-F5344CB8AC3E}">
        <p14:creationId xmlns:p14="http://schemas.microsoft.com/office/powerpoint/2010/main" val="31748768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لا إله إلا الله\Desktop\collection\new\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9993"/>
            <a:ext cx="9144000" cy="684800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762000" y="914400"/>
            <a:ext cx="5856514" cy="5016758"/>
          </a:xfrm>
          <a:prstGeom prst="rect">
            <a:avLst/>
          </a:prstGeom>
          <a:noFill/>
        </p:spPr>
        <p:txBody>
          <a:bodyPr wrap="square" rtlCol="1">
            <a:spAutoFit/>
          </a:bodyPr>
          <a:lstStyle/>
          <a:p>
            <a:pPr algn="r" rtl="1"/>
            <a:r>
              <a:rPr lang="ar-EG" sz="3200" b="1" dirty="0"/>
              <a:t>ثالثاً: التمرينات بأكثر من كرة:</a:t>
            </a:r>
            <a:endParaRPr lang="en-US" sz="3200" dirty="0"/>
          </a:p>
          <a:p>
            <a:pPr algn="just" rtl="1"/>
            <a:r>
              <a:rPr lang="ar-EG" sz="3200" b="1" dirty="0"/>
              <a:t>	</a:t>
            </a:r>
            <a:r>
              <a:rPr lang="ar-EG" sz="3200" dirty="0"/>
              <a:t> تعلم سرعة أداء المهارات الأساسية بدقة تامة. ترفع من قدرة اللاعب على الملاحظة أثناء اللعب (كبر زاوية الرؤية). نمى سرعة استجابة اللاعب. وهذه الطريقة تجبر اللاعب على أن يلعب الكرة بسرعة مع الانتباه إلى الكرات الأخرى، وبذلك تنمو مقدرة اللاعب الحركية، وفى نفس الوقت تزداد كفاءته الخططية على رؤية الملعب بزاوية أكبر.</a:t>
            </a:r>
            <a:endParaRPr lang="en-US" sz="3200" dirty="0"/>
          </a:p>
        </p:txBody>
      </p:sp>
      <p:sp>
        <p:nvSpPr>
          <p:cNvPr id="2" name="TextBox 1"/>
          <p:cNvSpPr txBox="1"/>
          <p:nvPr/>
        </p:nvSpPr>
        <p:spPr>
          <a:xfrm>
            <a:off x="1393371" y="308428"/>
            <a:ext cx="4735286" cy="800219"/>
          </a:xfrm>
          <a:prstGeom prst="rect">
            <a:avLst/>
          </a:prstGeom>
          <a:noFill/>
        </p:spPr>
        <p:txBody>
          <a:bodyPr wrap="square" rtlCol="1">
            <a:spAutoFit/>
          </a:bodyPr>
          <a:lstStyle/>
          <a:p>
            <a:r>
              <a:rPr lang="ar-EG" sz="2800" b="1" dirty="0"/>
              <a:t>طرق التدريب على المهارات الأساسية</a:t>
            </a:r>
            <a:endParaRPr lang="en-US" sz="2800" dirty="0"/>
          </a:p>
          <a:p>
            <a:endParaRPr lang="ar-EG" dirty="0"/>
          </a:p>
        </p:txBody>
      </p:sp>
    </p:spTree>
    <p:extLst>
      <p:ext uri="{BB962C8B-B14F-4D97-AF65-F5344CB8AC3E}">
        <p14:creationId xmlns:p14="http://schemas.microsoft.com/office/powerpoint/2010/main" val="631110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لا إله إلا الله\Desktop\collection\new\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9993"/>
            <a:ext cx="9144000" cy="684800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762000" y="914400"/>
            <a:ext cx="5856514" cy="5262979"/>
          </a:xfrm>
          <a:prstGeom prst="rect">
            <a:avLst/>
          </a:prstGeom>
          <a:noFill/>
        </p:spPr>
        <p:txBody>
          <a:bodyPr wrap="square" rtlCol="1">
            <a:spAutoFit/>
          </a:bodyPr>
          <a:lstStyle/>
          <a:p>
            <a:pPr algn="just" rtl="1"/>
            <a:r>
              <a:rPr lang="ar-EG" sz="2400" b="1" dirty="0"/>
              <a:t>نماذج لتمرينات بأكثر من كرة:</a:t>
            </a:r>
            <a:endParaRPr lang="en-US" sz="2400" dirty="0"/>
          </a:p>
          <a:p>
            <a:pPr lvl="0" algn="just" rtl="1"/>
            <a:r>
              <a:rPr lang="ar-EG" sz="2400" dirty="0"/>
              <a:t>- ثلاثة لاعبين ( أ ) و (ب) و (جـ) يقوم (جـ) بتمرير الكرة أرضية إلى (أ) الذى يمررها ثانية إليه ويستدير ليضرب الكرة التى يرميها إليه (جـ) برأسه أو يستمر التمرين0</a:t>
            </a:r>
            <a:endParaRPr lang="en-US" sz="2400" dirty="0"/>
          </a:p>
          <a:p>
            <a:pPr lvl="0" algn="just" rtl="1"/>
            <a:r>
              <a:rPr lang="ar-EG" sz="2400" dirty="0"/>
              <a:t>- (6) لاعبين وكرتان يقف اللاعبون فى دائرة قطرها 8م0 يقوم اللاعبان اللذان معهما الكرة بضربها إلى لاعب أخر والجرى فى اتجاه الكرة لأخذ مكان الزميل الذى ذهبت إليه الكرة. إلخ يمكن أداء هذا التمرين بالقدم.</a:t>
            </a:r>
            <a:endParaRPr lang="en-US" sz="2400" dirty="0"/>
          </a:p>
          <a:p>
            <a:pPr lvl="0" algn="just" rtl="1"/>
            <a:r>
              <a:rPr lang="ar-EG" sz="2400" dirty="0"/>
              <a:t>- ( أ ) يلعب كرة إلى (ب) نصف عالية. يقوم (ب) بتمرير الكرة ثانية إلى (أ) ويستدير ليلعب الكرة القادمة إليه من (جـ).</a:t>
            </a:r>
            <a:endParaRPr lang="en-US" sz="2400" dirty="0"/>
          </a:p>
          <a:p>
            <a:pPr lvl="0" algn="just" rtl="1"/>
            <a:r>
              <a:rPr lang="ar-EG" sz="2400" dirty="0"/>
              <a:t>- ثلاثة لاعبين (أ)، (ب)، (جـ) وكرتان يتبادل (أ) و (جـ) تمرير الكرة إلى (ب) الذى يمررها لهما ثانية بالتبادل مع التقدم أماماً.</a:t>
            </a:r>
            <a:endParaRPr lang="en-US" sz="2400" dirty="0"/>
          </a:p>
        </p:txBody>
      </p:sp>
    </p:spTree>
    <p:extLst>
      <p:ext uri="{BB962C8B-B14F-4D97-AF65-F5344CB8AC3E}">
        <p14:creationId xmlns:p14="http://schemas.microsoft.com/office/powerpoint/2010/main" val="32293025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لا إله إلا الله\Desktop\collection\new\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9993"/>
            <a:ext cx="9144000" cy="684800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762000" y="914400"/>
            <a:ext cx="5856514" cy="4524315"/>
          </a:xfrm>
          <a:prstGeom prst="rect">
            <a:avLst/>
          </a:prstGeom>
          <a:noFill/>
        </p:spPr>
        <p:txBody>
          <a:bodyPr wrap="square" rtlCol="1">
            <a:spAutoFit/>
          </a:bodyPr>
          <a:lstStyle/>
          <a:p>
            <a:pPr algn="r" rtl="1"/>
            <a:r>
              <a:rPr lang="ar-EG" sz="2400" b="1" dirty="0"/>
              <a:t>نماذج لتمرينات بأكثر من كرة:</a:t>
            </a:r>
            <a:endParaRPr lang="en-US" sz="2400" dirty="0"/>
          </a:p>
          <a:p>
            <a:pPr lvl="0" algn="just" rtl="1"/>
            <a:r>
              <a:rPr lang="ar-EG" sz="2400" dirty="0"/>
              <a:t>- يلعب (ب) الكرة إلى (أ) الذى يلعبها مباشراً إلى (هـ) وبمجرد أن يلعب (أ) الكرة يمرر (جـ) الكرة إلى (أ) الذى يلعبها إلى (د) وهكذا تستمر التمرينات، يمكن أن تلعب عالية أو أرضية0</a:t>
            </a:r>
            <a:endParaRPr lang="en-US" sz="2400" dirty="0"/>
          </a:p>
          <a:p>
            <a:pPr lvl="0" algn="just" rtl="1"/>
            <a:r>
              <a:rPr lang="ar-EG" sz="2400" dirty="0"/>
              <a:t>- يقف (1)، (3) عند علمين ومع كل منهما كرة يلعب (1) الكرة إلى (4) وفى نفس الوقت يلعب (3) الكرة إلى (2) ويستمر التمرير بين اللاعبين أربعة0</a:t>
            </a:r>
            <a:endParaRPr lang="en-US" sz="2400" dirty="0"/>
          </a:p>
          <a:p>
            <a:pPr lvl="0" algn="just" rtl="1"/>
            <a:r>
              <a:rPr lang="ar-EG" sz="2400" dirty="0"/>
              <a:t>- أربعة يقفون فى مربع وثلاث كرات تمرير الكرة بين اللاعبين0</a:t>
            </a:r>
            <a:endParaRPr lang="en-US" sz="2400" dirty="0"/>
          </a:p>
          <a:p>
            <a:pPr lvl="0" algn="just" rtl="1"/>
            <a:r>
              <a:rPr lang="ar-EG" sz="2400" dirty="0"/>
              <a:t>- ثلاثة لاعبين وكرتان يمرر (2)، (3) بالتبادل المسافة بين اللاعبين من 8– 10م0</a:t>
            </a:r>
            <a:endParaRPr lang="en-US" sz="2400" dirty="0"/>
          </a:p>
        </p:txBody>
      </p:sp>
    </p:spTree>
    <p:extLst>
      <p:ext uri="{BB962C8B-B14F-4D97-AF65-F5344CB8AC3E}">
        <p14:creationId xmlns:p14="http://schemas.microsoft.com/office/powerpoint/2010/main" val="38367718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لا إله إلا الله\Desktop\collection\new\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9993"/>
            <a:ext cx="9144000" cy="6848007"/>
          </a:xfrm>
          <a:prstGeom prst="rect">
            <a:avLst/>
          </a:prstGeom>
          <a:noFill/>
          <a:extLst>
            <a:ext uri="{909E8E84-426E-40DD-AFC4-6F175D3DCCD1}">
              <a14:hiddenFill xmlns:a14="http://schemas.microsoft.com/office/drawing/2010/main">
                <a:solidFill>
                  <a:srgbClr val="FFFFFF"/>
                </a:solidFill>
              </a14:hiddenFill>
            </a:ext>
          </a:extLst>
        </p:spPr>
      </p:pic>
      <p:pic>
        <p:nvPicPr>
          <p:cNvPr id="16386" name="Picture 2" descr="C:\Users\لا إله إلا الله\Desktop\ygh.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3170" y="1676400"/>
            <a:ext cx="5034230" cy="3657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59302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لا إله إلا الله\Desktop\collection\new\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9993"/>
            <a:ext cx="9144000" cy="684800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762000" y="914400"/>
            <a:ext cx="5856514" cy="4154984"/>
          </a:xfrm>
          <a:prstGeom prst="rect">
            <a:avLst/>
          </a:prstGeom>
          <a:noFill/>
        </p:spPr>
        <p:txBody>
          <a:bodyPr wrap="square" rtlCol="1">
            <a:spAutoFit/>
          </a:bodyPr>
          <a:lstStyle/>
          <a:p>
            <a:pPr algn="r" rtl="1"/>
            <a:r>
              <a:rPr lang="ar-EG" sz="2400" b="1" dirty="0"/>
              <a:t>رابعاً: تعليم المهارات الأساسية مع ربط ذلك بتنمية الصفات البدنية:</a:t>
            </a:r>
            <a:endParaRPr lang="en-US" sz="2400" dirty="0"/>
          </a:p>
          <a:p>
            <a:pPr algn="just" rtl="1"/>
            <a:r>
              <a:rPr lang="ar-EG" sz="2400" b="1" dirty="0"/>
              <a:t>	</a:t>
            </a:r>
            <a:r>
              <a:rPr lang="ar-EG" sz="2400" dirty="0"/>
              <a:t>تمارين هذه الطريقة تعتبر مدخلاً للتمرينات المركبة، كما أنها تخدم فى الإعداد للمباريات التى تتطلب مع أداء المهارات الأساسية صفات بدنية محددة ترتبط بها ارتباطاً وثيقاً، مثل الرشاقة، والسرعة، والتحمل يجب أن يضع المدرب فى اعتباره أن يلاحظ دائماً الدقة التامة التى يؤدى بها اللاعب المهارة الأساسية تحت ضغط الحمل الواقع عليه أثناء التمرين، حتى يمكن أن يحقق التمرين الهدف منه كاملاً وهو الأداء المهارى الدقيق المتكامل مع تطوير الصفات البدنية المطلوبة0</a:t>
            </a:r>
          </a:p>
        </p:txBody>
      </p:sp>
      <p:sp>
        <p:nvSpPr>
          <p:cNvPr id="2" name="TextBox 1"/>
          <p:cNvSpPr txBox="1"/>
          <p:nvPr/>
        </p:nvSpPr>
        <p:spPr>
          <a:xfrm>
            <a:off x="1393371" y="308428"/>
            <a:ext cx="4735286" cy="800219"/>
          </a:xfrm>
          <a:prstGeom prst="rect">
            <a:avLst/>
          </a:prstGeom>
          <a:noFill/>
        </p:spPr>
        <p:txBody>
          <a:bodyPr wrap="square" rtlCol="1">
            <a:spAutoFit/>
          </a:bodyPr>
          <a:lstStyle/>
          <a:p>
            <a:r>
              <a:rPr lang="ar-EG" sz="2800" b="1" dirty="0"/>
              <a:t>طرق التدريب على المهارات الأساسية</a:t>
            </a:r>
            <a:endParaRPr lang="en-US" sz="2800" dirty="0"/>
          </a:p>
          <a:p>
            <a:endParaRPr lang="ar-EG" dirty="0"/>
          </a:p>
        </p:txBody>
      </p:sp>
    </p:spTree>
    <p:extLst>
      <p:ext uri="{BB962C8B-B14F-4D97-AF65-F5344CB8AC3E}">
        <p14:creationId xmlns:p14="http://schemas.microsoft.com/office/powerpoint/2010/main" val="3174876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لا إله إلا الله\Desktop\collection\new\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9993"/>
            <a:ext cx="9144000" cy="684800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762000" y="914400"/>
            <a:ext cx="5856514" cy="4401205"/>
          </a:xfrm>
          <a:prstGeom prst="rect">
            <a:avLst/>
          </a:prstGeom>
          <a:noFill/>
        </p:spPr>
        <p:txBody>
          <a:bodyPr wrap="square" rtlCol="1">
            <a:spAutoFit/>
          </a:bodyPr>
          <a:lstStyle/>
          <a:p>
            <a:pPr algn="r" rtl="1"/>
            <a:r>
              <a:rPr lang="ar-EG" sz="2400" b="1" dirty="0"/>
              <a:t>رابعاً: تعليم المهارات الأساسية مع ربط ذلك بتنمية الصفات البدنية:</a:t>
            </a:r>
            <a:endParaRPr lang="en-US" sz="2400" dirty="0"/>
          </a:p>
          <a:p>
            <a:pPr algn="just" rtl="1"/>
            <a:r>
              <a:rPr lang="ar-EG" sz="2400" b="1" dirty="0"/>
              <a:t>	</a:t>
            </a:r>
            <a:r>
              <a:rPr lang="ar-EG" sz="2600" dirty="0"/>
              <a:t>وتعطى هذه التمرينات فى أول أو آخر الفترة الأساسية من التدريب اليومى0 فعند تدريب المهارات الأساسية المرتبطة بتطوير السرعة أو زيادة الرشاقة، يعطيها المدرب فى الفترة الأساسية، ويلاحظ هنا أن تكون فترة الراحة كبيرة نسبياً أما تمرينات التحمل تعطى فى الجزء </a:t>
            </a:r>
            <a:r>
              <a:rPr lang="ar-EG" sz="2600" dirty="0" err="1"/>
              <a:t>الثانى</a:t>
            </a:r>
            <a:r>
              <a:rPr lang="ar-EG" sz="2600" dirty="0"/>
              <a:t> من الفترة، وفى هذه التمرينات تكون فترة دوام المثير أطول، وفترة الراحة أقصر ويمكن هنا استخدام طريقة التدريب الدائرى0</a:t>
            </a:r>
            <a:endParaRPr lang="en-US" sz="2600" dirty="0"/>
          </a:p>
          <a:p>
            <a:pPr algn="just" rtl="1"/>
            <a:endParaRPr lang="ar-EG" sz="2400" dirty="0"/>
          </a:p>
        </p:txBody>
      </p:sp>
      <p:sp>
        <p:nvSpPr>
          <p:cNvPr id="2" name="TextBox 1"/>
          <p:cNvSpPr txBox="1"/>
          <p:nvPr/>
        </p:nvSpPr>
        <p:spPr>
          <a:xfrm>
            <a:off x="1393371" y="308428"/>
            <a:ext cx="4735286" cy="800219"/>
          </a:xfrm>
          <a:prstGeom prst="rect">
            <a:avLst/>
          </a:prstGeom>
          <a:noFill/>
        </p:spPr>
        <p:txBody>
          <a:bodyPr wrap="square" rtlCol="1">
            <a:spAutoFit/>
          </a:bodyPr>
          <a:lstStyle/>
          <a:p>
            <a:r>
              <a:rPr lang="ar-EG" sz="2800" b="1" dirty="0"/>
              <a:t>طرق التدريب على المهارات الأساسية</a:t>
            </a:r>
            <a:endParaRPr lang="en-US" sz="2800" dirty="0"/>
          </a:p>
          <a:p>
            <a:endParaRPr lang="ar-EG" dirty="0"/>
          </a:p>
        </p:txBody>
      </p:sp>
    </p:spTree>
    <p:extLst>
      <p:ext uri="{BB962C8B-B14F-4D97-AF65-F5344CB8AC3E}">
        <p14:creationId xmlns:p14="http://schemas.microsoft.com/office/powerpoint/2010/main" val="22059175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200</TotalTime>
  <Words>1012</Words>
  <Application>Microsoft Office PowerPoint</Application>
  <PresentationFormat>On-screen Show (4:3)</PresentationFormat>
  <Paragraphs>51</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لا إله إلا الله</dc:creator>
  <cp:lastModifiedBy>لا اله الا الله</cp:lastModifiedBy>
  <cp:revision>42</cp:revision>
  <dcterms:created xsi:type="dcterms:W3CDTF">2006-08-16T00:00:00Z</dcterms:created>
  <dcterms:modified xsi:type="dcterms:W3CDTF">2020-03-16T22:33:45Z</dcterms:modified>
</cp:coreProperties>
</file>